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6. 11. 2013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araday%20Waves%20on%20Cornflour%20-%20YouTube%20%5b360p%5d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107936" TargetMode="External"/><Relationship Id="rId2" Type="http://schemas.openxmlformats.org/officeDocument/2006/relationships/hyperlink" Target="http://www.physics.utoronto.ca/~phy326/far/fa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exandria.tue.nl/openaccess/Metis13253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araday%20waves%20_%20Cymatics%20-%20YouTube%20%5b360p%5d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9654;%20Acoustic%20water%20dance%20-%20YouTube%20%5b360p%5d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exandria.tue.nl/openaccess/Metis13253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b="1" dirty="0"/>
              <a:t>15. Olejové hviezdy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7448872" cy="3649960"/>
          </a:xfrm>
        </p:spPr>
        <p:txBody>
          <a:bodyPr>
            <a:normAutofit/>
          </a:bodyPr>
          <a:lstStyle/>
          <a:p>
            <a:pPr algn="l"/>
            <a:r>
              <a:rPr lang="sk-SK" dirty="0" smtClean="0"/>
              <a:t> </a:t>
            </a:r>
            <a:r>
              <a:rPr lang="sk-SK" dirty="0"/>
              <a:t>Na vertikálne vibrujúcej hrubej vrstve viskóznej kvapaliny (napríklad silikónového oleja) v kruhovej nádobe môžeme pozorovať symetrické stojaté vlny. Koľko osí symetrie majú pozorované obrazce? Preskúmajte a vysvetlite tvar a správanie sa týchto vzorov. </a:t>
            </a:r>
          </a:p>
        </p:txBody>
      </p:sp>
    </p:spTree>
    <p:extLst>
      <p:ext uri="{BB962C8B-B14F-4D97-AF65-F5344CB8AC3E}">
        <p14:creationId xmlns:p14="http://schemas.microsoft.com/office/powerpoint/2010/main" val="1470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388718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Zrýchlenie závisí nielen od frekvencie, ale aj od amplitúdy kmitov:</a:t>
            </a:r>
            <a:br>
              <a:rPr lang="sk-SK" sz="2400" dirty="0" smtClean="0"/>
            </a:br>
            <a:r>
              <a:rPr lang="sk-SK" sz="2400" dirty="0" smtClean="0"/>
              <a:t>Zistiť, </a:t>
            </a:r>
            <a:r>
              <a:rPr lang="sk-SK" sz="2400" dirty="0" smtClean="0">
                <a:solidFill>
                  <a:srgbClr val="FF0000"/>
                </a:solidFill>
              </a:rPr>
              <a:t>pri akých kombináciách amplitúdy a frekvencie </a:t>
            </a:r>
            <a:r>
              <a:rPr lang="sk-SK" sz="2400" dirty="0" smtClean="0"/>
              <a:t>možno jav (napríklad trojuholníkovú alebo štvorcovú symetriu) pozorovať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Pokúsiť sa vysvetliť stupeň symetrie </a:t>
            </a:r>
            <a:r>
              <a:rPr lang="sk-SK" sz="2400" dirty="0" smtClean="0"/>
              <a:t>(súvisí s vlnovou dĺžkou vĺn, teda s ich frekvenciou?)</a:t>
            </a:r>
          </a:p>
          <a:p>
            <a:r>
              <a:rPr lang="sk-SK" sz="2400" dirty="0" smtClean="0"/>
              <a:t>Pozor! Vlnová dĺžka (rýchlosť šírenia vĺn) na kvapaline závisí od ich amplitúdy (pozri predchádzajúce ročníky TMF)</a:t>
            </a:r>
          </a:p>
          <a:p>
            <a:r>
              <a:rPr lang="sk-SK" sz="2400" dirty="0" smtClean="0"/>
              <a:t>Vyskúšať </a:t>
            </a:r>
            <a:r>
              <a:rPr lang="sk-SK" sz="2400" dirty="0" smtClean="0">
                <a:solidFill>
                  <a:srgbClr val="FF0000"/>
                </a:solidFill>
              </a:rPr>
              <a:t>rôzne kvapaliny</a:t>
            </a:r>
          </a:p>
          <a:p>
            <a:endParaRPr lang="sk-SK" sz="2400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 úlohou?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71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Niektoré kvapaliny majú naozaj zvláštne správanie</a:t>
            </a:r>
          </a:p>
          <a:p>
            <a:r>
              <a:rPr lang="sk-SK" sz="2000" dirty="0" smtClean="0"/>
              <a:t>Roztok kukuričného škrobu (jeho viskozita závisí od šmykového pohybu kvapaliny)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(</a:t>
            </a:r>
            <a:r>
              <a:rPr lang="sk-SK" sz="2000" dirty="0">
                <a:hlinkClick r:id="rId2" action="ppaction://hlinkfile"/>
              </a:rPr>
              <a:t>http://www.youtube.com/watch?v=lVkjP5d6ulc</a:t>
            </a:r>
            <a:r>
              <a:rPr lang="sk-SK" sz="2000" dirty="0"/>
              <a:t>)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Nenewtonovská</a:t>
            </a:r>
            <a:r>
              <a:rPr lang="sk-SK" dirty="0" smtClean="0"/>
              <a:t> kvapalina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2619" r="37084" b="31747"/>
          <a:stretch/>
        </p:blipFill>
        <p:spPr bwMode="auto">
          <a:xfrm>
            <a:off x="2483768" y="2996952"/>
            <a:ext cx="5994401" cy="33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Mnoho videí, aj veľmi matematický exaktný opis podstaty javu, menej už vysvetlenie detailov</a:t>
            </a:r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://www.physics.utoronto.ca/~</a:t>
            </a:r>
            <a:r>
              <a:rPr lang="sk-SK" dirty="0" smtClean="0">
                <a:hlinkClick r:id="rId2"/>
              </a:rPr>
              <a:t>phy326/far/far.pdf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www.jstor.org/stable/107936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alexandria.tue.nl/openaccess/Metis132530.pdf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17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Príklad vo vode (</a:t>
            </a:r>
            <a:r>
              <a:rPr lang="sk-SK" sz="2000" dirty="0">
                <a:hlinkClick r:id="rId2" action="ppaction://hlinkfile"/>
              </a:rPr>
              <a:t>http://</a:t>
            </a:r>
            <a:r>
              <a:rPr lang="sk-SK" sz="2000" dirty="0" smtClean="0">
                <a:hlinkClick r:id="rId2" action="ppaction://hlinkfile"/>
              </a:rPr>
              <a:t>www.youtube.com/watch?v=ceXDasaumAQ</a:t>
            </a:r>
            <a:r>
              <a:rPr lang="sk-SK" sz="2000" dirty="0" smtClean="0"/>
              <a:t>)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sme mali pozorovať?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13095" r="45005" b="40900"/>
          <a:stretch/>
        </p:blipFill>
        <p:spPr bwMode="auto">
          <a:xfrm>
            <a:off x="1200944" y="2492896"/>
            <a:ext cx="6052457" cy="33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Príklad vo </a:t>
            </a:r>
            <a:r>
              <a:rPr lang="sk-SK" sz="2000" dirty="0" smtClean="0"/>
              <a:t>vode + uvedené aspoň niektoré </a:t>
            </a:r>
            <a:r>
              <a:rPr lang="sk-SK" sz="2000" dirty="0"/>
              <a:t>parametre (</a:t>
            </a:r>
            <a:r>
              <a:rPr lang="sk-SK" sz="2000" dirty="0">
                <a:hlinkClick r:id="rId2" action="ppaction://hlinkfile"/>
              </a:rPr>
              <a:t>http://www.youtube.com/watch?v=tI6S5CS-6JI</a:t>
            </a:r>
            <a:r>
              <a:rPr lang="sk-SK" sz="2000" dirty="0"/>
              <a:t>)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sme mali pozorovať?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22420" r="42885" b="32143"/>
          <a:stretch/>
        </p:blipFill>
        <p:spPr bwMode="auto">
          <a:xfrm>
            <a:off x="2483768" y="2708920"/>
            <a:ext cx="5254171" cy="332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8082" y="1481328"/>
            <a:ext cx="8388718" cy="4525963"/>
          </a:xfrm>
        </p:spPr>
        <p:txBody>
          <a:bodyPr/>
          <a:lstStyle/>
          <a:p>
            <a:r>
              <a:rPr lang="sk-SK" sz="2000" dirty="0"/>
              <a:t>Príklad </a:t>
            </a:r>
            <a:r>
              <a:rPr lang="sk-SK" sz="2000" dirty="0" smtClean="0"/>
              <a:t>hviezd a polygónov</a:t>
            </a:r>
          </a:p>
          <a:p>
            <a:pPr marL="109728" indent="0">
              <a:buNone/>
            </a:pPr>
            <a:r>
              <a:rPr lang="sk-SK" sz="2000" dirty="0" smtClean="0"/>
              <a:t>(</a:t>
            </a:r>
            <a:r>
              <a:rPr lang="sk-SK" sz="2000" dirty="0"/>
              <a:t>http://math.unice.fr/~didierc/DidPublis/prl_starwave_2013.pdf</a:t>
            </a:r>
            <a:r>
              <a:rPr lang="sk-SK" sz="2000" dirty="0" smtClean="0"/>
              <a:t>)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sme mali pozorovať?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2" y="2636912"/>
            <a:ext cx="8839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8082" y="1481328"/>
            <a:ext cx="8388718" cy="4525963"/>
          </a:xfrm>
        </p:spPr>
        <p:txBody>
          <a:bodyPr/>
          <a:lstStyle/>
          <a:p>
            <a:r>
              <a:rPr lang="sk-SK" sz="2000" dirty="0"/>
              <a:t>Príklad </a:t>
            </a:r>
            <a:r>
              <a:rPr lang="sk-SK" sz="2000" dirty="0" smtClean="0"/>
              <a:t>rôznych symetrií v </a:t>
            </a:r>
            <a:r>
              <a:rPr lang="sk-SK" sz="2000" dirty="0" err="1" smtClean="0"/>
              <a:t>nízkoviskóznom</a:t>
            </a:r>
            <a:r>
              <a:rPr lang="sk-SK" sz="2000" dirty="0" smtClean="0"/>
              <a:t> silikónovom oleji</a:t>
            </a:r>
          </a:p>
          <a:p>
            <a:pPr marL="109728" indent="0">
              <a:buNone/>
            </a:pPr>
            <a:r>
              <a:rPr lang="sk-SK" sz="2000" dirty="0" smtClean="0"/>
              <a:t>(</a:t>
            </a:r>
            <a:r>
              <a:rPr lang="sk-SK" sz="2000" dirty="0">
                <a:hlinkClick r:id="rId2"/>
              </a:rPr>
              <a:t>http://</a:t>
            </a:r>
            <a:r>
              <a:rPr lang="sk-SK" sz="2000" dirty="0" smtClean="0">
                <a:hlinkClick r:id="rId2"/>
              </a:rPr>
              <a:t>alexandria.tue.nl/openaccess/Metis132530.pdf</a:t>
            </a:r>
            <a:r>
              <a:rPr lang="sk-SK" sz="2000" dirty="0" smtClean="0"/>
              <a:t>)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sme mali pozorovať?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348880"/>
            <a:ext cx="4040161" cy="4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8082" y="1481328"/>
            <a:ext cx="8388718" cy="4525963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err="1" smtClean="0"/>
              <a:t>Faradayove</a:t>
            </a:r>
            <a:r>
              <a:rPr lang="sk-SK" sz="2400" dirty="0" smtClean="0"/>
              <a:t> </a:t>
            </a:r>
            <a:r>
              <a:rPr lang="sk-SK" sz="2400" dirty="0"/>
              <a:t>vlny (1831) </a:t>
            </a:r>
            <a:r>
              <a:rPr lang="sk-SK" sz="2400" dirty="0" smtClean="0"/>
              <a:t>– originálny článok (málo rovníc viac vysvetľovania): http</a:t>
            </a:r>
            <a:r>
              <a:rPr lang="sk-SK" sz="2400" dirty="0"/>
              <a:t>://www.jstor.org/stable/107936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Gravitačné zrýchlenie je modulované sínusovými vibráciami</a:t>
            </a:r>
          </a:p>
          <a:p>
            <a:r>
              <a:rPr lang="sk-SK" sz="2400" i="1" dirty="0"/>
              <a:t>g</a:t>
            </a:r>
            <a:r>
              <a:rPr lang="sk-SK" sz="2400" dirty="0"/>
              <a:t>(</a:t>
            </a:r>
            <a:r>
              <a:rPr lang="sk-SK" sz="2400" i="1" dirty="0"/>
              <a:t>t</a:t>
            </a:r>
            <a:r>
              <a:rPr lang="sk-SK" sz="2400" dirty="0"/>
              <a:t>) = </a:t>
            </a:r>
            <a:r>
              <a:rPr lang="sk-SK" sz="2400" i="1" dirty="0"/>
              <a:t>g + A</a:t>
            </a:r>
            <a:r>
              <a:rPr lang="el-GR" sz="2400" i="1" dirty="0"/>
              <a:t>ω</a:t>
            </a:r>
            <a:r>
              <a:rPr lang="el-GR" sz="2400" i="1" baseline="30000" dirty="0"/>
              <a:t>2</a:t>
            </a:r>
            <a:r>
              <a:rPr lang="sk-SK" sz="2400" dirty="0"/>
              <a:t>cos (</a:t>
            </a:r>
            <a:r>
              <a:rPr lang="el-GR" sz="2400" i="1" dirty="0"/>
              <a:t>ω</a:t>
            </a:r>
            <a:r>
              <a:rPr lang="sk-SK" sz="2400" i="1" dirty="0"/>
              <a:t>t</a:t>
            </a:r>
            <a:r>
              <a:rPr lang="sk-SK" sz="2400" dirty="0"/>
              <a:t>) = </a:t>
            </a:r>
            <a:r>
              <a:rPr lang="sk-SK" sz="2400" i="1" dirty="0"/>
              <a:t>g </a:t>
            </a:r>
            <a:r>
              <a:rPr lang="sk-SK" sz="2400" dirty="0"/>
              <a:t>[1 +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/>
              <a:t>cos(</a:t>
            </a:r>
            <a:r>
              <a:rPr lang="el-GR" sz="2400" i="1" dirty="0"/>
              <a:t>ω</a:t>
            </a:r>
            <a:r>
              <a:rPr lang="sk-SK" sz="2400" i="1" dirty="0"/>
              <a:t>t</a:t>
            </a:r>
            <a:r>
              <a:rPr lang="sk-SK" sz="2400" dirty="0" smtClean="0"/>
              <a:t>)]</a:t>
            </a:r>
          </a:p>
          <a:p>
            <a:endParaRPr lang="sk-SK" sz="2400" dirty="0" smtClean="0"/>
          </a:p>
          <a:p>
            <a:r>
              <a:rPr lang="sk-SK" sz="2400" dirty="0" smtClean="0"/>
              <a:t>Rovnica vĺn v takýchto podmienkach – </a:t>
            </a:r>
            <a:r>
              <a:rPr lang="sk-SK" sz="2400" dirty="0" err="1" smtClean="0"/>
              <a:t>Mathieuova</a:t>
            </a:r>
            <a:r>
              <a:rPr lang="sk-SK" sz="2400" dirty="0" smtClean="0"/>
              <a:t> rovnica</a:t>
            </a:r>
          </a:p>
          <a:p>
            <a:r>
              <a:rPr lang="sk-SK" sz="2400" dirty="0" smtClean="0"/>
              <a:t>Za istých kombinácií </a:t>
            </a:r>
            <a:r>
              <a:rPr lang="el-GR" sz="2400" i="1" dirty="0" smtClean="0"/>
              <a:t>ω</a:t>
            </a:r>
            <a:r>
              <a:rPr lang="sk-SK" sz="2400" i="1" dirty="0" smtClean="0"/>
              <a:t> </a:t>
            </a:r>
            <a:r>
              <a:rPr lang="sk-SK" sz="2400" dirty="0" smtClean="0"/>
              <a:t>a</a:t>
            </a:r>
            <a:r>
              <a:rPr lang="sk-SK" sz="2400" i="1" dirty="0" smtClean="0"/>
              <a:t>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cs typeface="Times New Roman" panose="02020603050405020304" pitchFamily="18" charset="0"/>
              </a:rPr>
              <a:t>dochádza k tzv. parametrickej rezonancii (názov z toho, že k javu dochádza iba pri niektorých hodnotách parametrov)</a:t>
            </a:r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podstatou javu?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83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8082" y="1481328"/>
            <a:ext cx="8388718" cy="4755984"/>
          </a:xfrm>
        </p:spPr>
        <p:txBody>
          <a:bodyPr/>
          <a:lstStyle/>
          <a:p>
            <a:r>
              <a:rPr lang="sk-SK" sz="2400" dirty="0" smtClean="0"/>
              <a:t>Ak je trasenie veľmi malé (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sk-S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cs typeface="Times New Roman" panose="02020603050405020304" pitchFamily="18" charset="0"/>
              </a:rPr>
              <a:t>potom k rezonancii dochádza pri kmitočtoch</a:t>
            </a:r>
          </a:p>
          <a:p>
            <a:endParaRPr lang="sk-SK" sz="2400" dirty="0" smtClean="0">
              <a:cs typeface="Times New Roman" panose="02020603050405020304" pitchFamily="18" charset="0"/>
            </a:endParaRPr>
          </a:p>
          <a:p>
            <a:r>
              <a:rPr lang="pt-BR" sz="2400" i="1" dirty="0"/>
              <a:t>ω</a:t>
            </a:r>
            <a:r>
              <a:rPr lang="pt-BR" sz="2400" dirty="0"/>
              <a:t>/</a:t>
            </a:r>
            <a:r>
              <a:rPr lang="pt-BR" sz="2400" i="1" dirty="0"/>
              <a:t>ω</a:t>
            </a:r>
            <a:r>
              <a:rPr lang="pt-BR" sz="2400" baseline="-25000" dirty="0"/>
              <a:t>0</a:t>
            </a:r>
            <a:r>
              <a:rPr lang="pt-BR" sz="2400" dirty="0"/>
              <a:t> ≈ 2 / </a:t>
            </a:r>
            <a:r>
              <a:rPr lang="pt-BR" sz="2400" i="1" dirty="0"/>
              <a:t>n</a:t>
            </a:r>
            <a:r>
              <a:rPr lang="pt-BR" sz="2400" dirty="0"/>
              <a:t>, </a:t>
            </a:r>
            <a:r>
              <a:rPr lang="sk-SK" sz="2400" dirty="0" smtClean="0"/>
              <a:t>pre </a:t>
            </a:r>
            <a:r>
              <a:rPr lang="pt-BR" sz="2400" i="1" dirty="0" smtClean="0"/>
              <a:t>n </a:t>
            </a:r>
            <a:r>
              <a:rPr lang="pt-BR" sz="2400" dirty="0"/>
              <a:t>= 1, 2 , </a:t>
            </a:r>
            <a:r>
              <a:rPr lang="pt-BR" sz="2400" dirty="0" smtClean="0"/>
              <a:t>3</a:t>
            </a:r>
            <a:r>
              <a:rPr lang="sk-SK" sz="2400" dirty="0" smtClean="0"/>
              <a:t>, ... </a:t>
            </a:r>
            <a:r>
              <a:rPr lang="pt-BR" sz="2400" i="1" dirty="0"/>
              <a:t>ω</a:t>
            </a:r>
            <a:r>
              <a:rPr lang="pt-BR" sz="2400" baseline="-25000" dirty="0"/>
              <a:t>0</a:t>
            </a:r>
            <a:r>
              <a:rPr lang="pt-BR" sz="2400" dirty="0"/>
              <a:t> </a:t>
            </a:r>
            <a:r>
              <a:rPr lang="sk-SK" sz="2400" dirty="0" smtClean="0"/>
              <a:t>je parameter vĺn bez vibrácií</a:t>
            </a:r>
          </a:p>
          <a:p>
            <a:endParaRPr lang="sk-SK" sz="2400" dirty="0" smtClean="0"/>
          </a:p>
          <a:p>
            <a:r>
              <a:rPr lang="sk-SK" sz="2400" dirty="0" smtClean="0"/>
              <a:t>Vidíme, že zosilnenie vibrácií (</a:t>
            </a:r>
            <a:r>
              <a:rPr lang="sk-SK" sz="2400" dirty="0" err="1" smtClean="0"/>
              <a:t>Faradayove</a:t>
            </a:r>
            <a:r>
              <a:rPr lang="sk-SK" sz="2400" dirty="0" smtClean="0"/>
              <a:t> vlny) možno pozorovať postupne pri nižších </a:t>
            </a:r>
            <a:r>
              <a:rPr lang="sk-SK" sz="2400" dirty="0" smtClean="0"/>
              <a:t>a nižších </a:t>
            </a:r>
            <a:r>
              <a:rPr lang="sk-SK" sz="2400" dirty="0" smtClean="0"/>
              <a:t>kmitočtoch – typické pre nelineárne javy.</a:t>
            </a:r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podstatou javu?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94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8082" y="1481328"/>
            <a:ext cx="8388718" cy="4525963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Presnejší výpočet presahuje možnosti študentov strednej školy, </a:t>
            </a:r>
            <a:r>
              <a:rPr lang="sk-SK" sz="2400" dirty="0" smtClean="0">
                <a:solidFill>
                  <a:srgbClr val="FF0000"/>
                </a:solidFill>
              </a:rPr>
              <a:t>úloha bude zrejme viac experimentálna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Najdôležitejšou časťou je postaviť aparatúru, ktorá je schopná vibrovať rozumné množstvo kvapaliny (</a:t>
            </a:r>
            <a:r>
              <a:rPr lang="sk-SK" sz="2400" dirty="0" err="1" smtClean="0">
                <a:solidFill>
                  <a:srgbClr val="FF0000"/>
                </a:solidFill>
              </a:rPr>
              <a:t>ca</a:t>
            </a:r>
            <a:r>
              <a:rPr lang="sk-SK" sz="2400" dirty="0" smtClean="0">
                <a:solidFill>
                  <a:srgbClr val="FF0000"/>
                </a:solidFill>
              </a:rPr>
              <a:t> 500g)</a:t>
            </a:r>
          </a:p>
          <a:p>
            <a:r>
              <a:rPr lang="sk-SK" sz="2400" dirty="0" smtClean="0"/>
              <a:t>Frekvencie – typicky 10 – 100 Hz – obvykle sa využíva </a:t>
            </a:r>
            <a:r>
              <a:rPr lang="sk-SK" sz="2400" dirty="0" smtClean="0">
                <a:solidFill>
                  <a:srgbClr val="FF0000"/>
                </a:solidFill>
              </a:rPr>
              <a:t>výkonový hĺbkový reproduktor</a:t>
            </a:r>
            <a:r>
              <a:rPr lang="sk-SK" sz="2400" dirty="0" smtClean="0"/>
              <a:t>, o stred membrány sa pripevní nádoba</a:t>
            </a:r>
          </a:p>
          <a:p>
            <a:r>
              <a:rPr lang="sk-SK" sz="2400" dirty="0" smtClean="0"/>
              <a:t>Budenie: </a:t>
            </a:r>
            <a:r>
              <a:rPr lang="sk-SK" sz="2400" dirty="0" smtClean="0">
                <a:solidFill>
                  <a:srgbClr val="FF0000"/>
                </a:solidFill>
              </a:rPr>
              <a:t>sínusový generátor </a:t>
            </a:r>
            <a:r>
              <a:rPr lang="sk-SK" sz="2400" dirty="0" smtClean="0"/>
              <a:t>(napríklad zo zvukovej karty – nájdete na internete) + </a:t>
            </a:r>
            <a:r>
              <a:rPr lang="sk-SK" sz="2400" dirty="0" smtClean="0">
                <a:solidFill>
                  <a:srgbClr val="FF0000"/>
                </a:solidFill>
              </a:rPr>
              <a:t>výkonový akustický zosilňovač</a:t>
            </a:r>
          </a:p>
          <a:p>
            <a:endParaRPr lang="sk-SK" sz="2400" dirty="0" smtClean="0">
              <a:solidFill>
                <a:srgbClr val="FF0000"/>
              </a:solidFill>
            </a:endParaRP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 úlohou?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2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388718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Voľba kvapaliny:</a:t>
            </a:r>
          </a:p>
          <a:p>
            <a:r>
              <a:rPr lang="sk-SK" sz="2400" dirty="0" smtClean="0"/>
              <a:t>Ak nechceme, aby sa nám do obrazcov miešali </a:t>
            </a:r>
            <a:r>
              <a:rPr lang="sk-SK" sz="2400" dirty="0" smtClean="0">
                <a:solidFill>
                  <a:srgbClr val="FF0000"/>
                </a:solidFill>
              </a:rPr>
              <a:t>odrazené vlny</a:t>
            </a:r>
            <a:r>
              <a:rPr lang="sk-SK" sz="2400" dirty="0" smtClean="0"/>
              <a:t> od stien nádoby, treba zvoliť </a:t>
            </a:r>
            <a:r>
              <a:rPr lang="sk-SK" sz="2400" dirty="0" smtClean="0">
                <a:solidFill>
                  <a:srgbClr val="FF0000"/>
                </a:solidFill>
              </a:rPr>
              <a:t>dostatočne viskóznu kvapalinu</a:t>
            </a:r>
            <a:r>
              <a:rPr lang="sk-SK" sz="2400" dirty="0" smtClean="0"/>
              <a:t> (vlny na ceste </a:t>
            </a:r>
            <a:r>
              <a:rPr lang="sk-SK" sz="2400" dirty="0"/>
              <a:t>k stene </a:t>
            </a:r>
            <a:r>
              <a:rPr lang="sk-SK" sz="2400" dirty="0" smtClean="0"/>
              <a:t>a po odraze zaniknú), nie však priveľmi – vlny sú priveľmi tlmené a vôbec sa nemusia vybudiť</a:t>
            </a:r>
          </a:p>
          <a:p>
            <a:r>
              <a:rPr lang="sk-SK" sz="2400" dirty="0" smtClean="0"/>
              <a:t>Často s používa </a:t>
            </a:r>
            <a:r>
              <a:rPr lang="sk-SK" sz="2400" dirty="0" smtClean="0">
                <a:solidFill>
                  <a:srgbClr val="FF0000"/>
                </a:solidFill>
              </a:rPr>
              <a:t>silikónový olej </a:t>
            </a:r>
            <a:r>
              <a:rPr lang="sk-SK" sz="2400" dirty="0" smtClean="0"/>
              <a:t>– vyrába sa s rôznou viskozitou. Používa sa aj </a:t>
            </a:r>
            <a:r>
              <a:rPr lang="sk-SK" sz="2400" dirty="0" smtClean="0">
                <a:solidFill>
                  <a:srgbClr val="FF0000"/>
                </a:solidFill>
              </a:rPr>
              <a:t>parafínový olej </a:t>
            </a:r>
            <a:r>
              <a:rPr lang="sk-SK" sz="2400" dirty="0" smtClean="0"/>
              <a:t>(dá sa kúpiť v lekárni)</a:t>
            </a:r>
          </a:p>
          <a:p>
            <a:r>
              <a:rPr lang="sk-SK" sz="2400" dirty="0" smtClean="0"/>
              <a:t>Význam môže mať aj sklon stien: vlny sa od šikmej steny horšie odrážajú, na stenu vybehnú a zaniknú</a:t>
            </a:r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 úlohou?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01208"/>
            <a:ext cx="7513035" cy="12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5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489</Words>
  <Application>Microsoft Office PowerPoint</Application>
  <PresentationFormat>Prezentácia na obrazovke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Hala</vt:lpstr>
      <vt:lpstr>  15. Olejové hviezdy </vt:lpstr>
      <vt:lpstr>Čo by sme mali pozorovať?</vt:lpstr>
      <vt:lpstr>Čo by sme mali pozorovať?</vt:lpstr>
      <vt:lpstr>Čo by sme mali pozorovať?</vt:lpstr>
      <vt:lpstr>Čo by sme mali pozorovať?</vt:lpstr>
      <vt:lpstr>Čo je podstatou javu?</vt:lpstr>
      <vt:lpstr>Čo je podstatou javu?</vt:lpstr>
      <vt:lpstr>Čo s úlohou?</vt:lpstr>
      <vt:lpstr>Čo s úlohou?</vt:lpstr>
      <vt:lpstr>Čo s úlohou?</vt:lpstr>
      <vt:lpstr>Nenewtonovská kvapalina</vt:lpstr>
      <vt:lpstr>Literatúra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kundracik</dc:creator>
  <cp:lastModifiedBy>kundracik</cp:lastModifiedBy>
  <cp:revision>10</cp:revision>
  <dcterms:created xsi:type="dcterms:W3CDTF">2013-11-03T10:59:49Z</dcterms:created>
  <dcterms:modified xsi:type="dcterms:W3CDTF">2013-11-06T21:00:52Z</dcterms:modified>
</cp:coreProperties>
</file>